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22" d="100"/>
          <a:sy n="122" d="100"/>
        </p:scale>
        <p:origin x="-123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7A1E8421-DC3F-48CA-80FD-2B1AC13DA615}" type="datetimeFigureOut">
              <a:rPr lang="en-US" smtClean="0"/>
              <a:t>7/12/2013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46606A8C-DD9E-47E5-AF24-A758CA84A77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A1E8421-DC3F-48CA-80FD-2B1AC13DA615}" type="datetimeFigureOut">
              <a:rPr lang="en-US" smtClean="0"/>
              <a:t>7/12/2013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6606A8C-DD9E-47E5-AF24-A758CA84A77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A1E8421-DC3F-48CA-80FD-2B1AC13DA615}" type="datetimeFigureOut">
              <a:rPr lang="en-US" smtClean="0"/>
              <a:t>7/12/2013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6606A8C-DD9E-47E5-AF24-A758CA84A77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A1E8421-DC3F-48CA-80FD-2B1AC13DA615}" type="datetimeFigureOut">
              <a:rPr lang="en-US" smtClean="0"/>
              <a:t>7/12/2013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6606A8C-DD9E-47E5-AF24-A758CA84A775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A1E8421-DC3F-48CA-80FD-2B1AC13DA615}" type="datetimeFigureOut">
              <a:rPr lang="en-US" smtClean="0"/>
              <a:t>7/12/2013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6606A8C-DD9E-47E5-AF24-A758CA84A775}" type="slidenum">
              <a:rPr lang="en-US" smtClean="0"/>
              <a:t>‹#›</a:t>
            </a:fld>
            <a:endParaRPr lang="en-US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A1E8421-DC3F-48CA-80FD-2B1AC13DA615}" type="datetimeFigureOut">
              <a:rPr lang="en-US" smtClean="0"/>
              <a:t>7/12/2013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6606A8C-DD9E-47E5-AF24-A758CA84A775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A1E8421-DC3F-48CA-80FD-2B1AC13DA615}" type="datetimeFigureOut">
              <a:rPr lang="en-US" smtClean="0"/>
              <a:t>7/12/2013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6606A8C-DD9E-47E5-AF24-A758CA84A775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A1E8421-DC3F-48CA-80FD-2B1AC13DA615}" type="datetimeFigureOut">
              <a:rPr lang="en-US" smtClean="0"/>
              <a:t>7/12/2013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6606A8C-DD9E-47E5-AF24-A758CA84A775}" type="slidenum">
              <a:rPr lang="en-US" smtClean="0"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A1E8421-DC3F-48CA-80FD-2B1AC13DA615}" type="datetimeFigureOut">
              <a:rPr lang="en-US" smtClean="0"/>
              <a:t>7/12/2013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6606A8C-DD9E-47E5-AF24-A758CA84A77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7A1E8421-DC3F-48CA-80FD-2B1AC13DA615}" type="datetimeFigureOut">
              <a:rPr lang="en-US" smtClean="0"/>
              <a:t>7/12/2013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6606A8C-DD9E-47E5-AF24-A758CA84A775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7A1E8421-DC3F-48CA-80FD-2B1AC13DA615}" type="datetimeFigureOut">
              <a:rPr lang="en-US" smtClean="0"/>
              <a:t>7/12/2013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46606A8C-DD9E-47E5-AF24-A758CA84A775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7A1E8421-DC3F-48CA-80FD-2B1AC13DA615}" type="datetimeFigureOut">
              <a:rPr lang="en-US" smtClean="0"/>
              <a:t>7/12/2013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46606A8C-DD9E-47E5-AF24-A758CA84A775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dimacs.rutgers.edu/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nsfgrfp.org/how_to_apply" TargetMode="External"/><Relationship Id="rId2" Type="http://schemas.openxmlformats.org/officeDocument/2006/relationships/hyperlink" Target="http://www.nsfgrfp.org/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nsfgrfp.org/applicant_resources/tips_for_applying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nsf.gov/nsb/publications/2011/meritreviewcriteria.pdf" TargetMode="External"/><Relationship Id="rId2" Type="http://schemas.openxmlformats.org/officeDocument/2006/relationships/hyperlink" Target="http://www.nsfgrfp.org/how_to_apply/review_criteria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nsf.gov/funding/education.jsp?fund_type=2" TargetMode="External"/><Relationship Id="rId2" Type="http://schemas.openxmlformats.org/officeDocument/2006/relationships/hyperlink" Target="http://www.pathwaystoscience.org/Grad.asp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mcnairscholars.com/funding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Graduate Research Fellowships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/>
          </a:bodyPr>
          <a:lstStyle/>
          <a:p>
            <a:r>
              <a:rPr lang="en-US" dirty="0" smtClean="0">
                <a:solidFill>
                  <a:schemeClr val="tx1"/>
                </a:solidFill>
              </a:rPr>
              <a:t>DIMACS/CCICADA/DIMATIA/Rutgers Math REU</a:t>
            </a:r>
          </a:p>
          <a:p>
            <a:r>
              <a:rPr lang="en-US" dirty="0" smtClean="0">
                <a:solidFill>
                  <a:schemeClr val="tx1"/>
                </a:solidFill>
                <a:hlinkClick r:id="rId2"/>
              </a:rPr>
              <a:t>http://dimacs.rutgers.edu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Website: </a:t>
            </a:r>
            <a:r>
              <a:rPr lang="en-US" dirty="0" smtClean="0">
                <a:hlinkClick r:id="rId2"/>
              </a:rPr>
              <a:t>http://www.nsfgrfp.org/</a:t>
            </a:r>
            <a:endParaRPr lang="en-US" dirty="0" smtClean="0"/>
          </a:p>
          <a:p>
            <a:pPr>
              <a:buNone/>
            </a:pPr>
            <a:endParaRPr lang="en-US" dirty="0" smtClean="0"/>
          </a:p>
          <a:p>
            <a:r>
              <a:rPr lang="en-US" dirty="0" smtClean="0"/>
              <a:t>How to Apply: </a:t>
            </a:r>
            <a:r>
              <a:rPr lang="en-US" dirty="0" smtClean="0">
                <a:hlinkClick r:id="rId3"/>
              </a:rPr>
              <a:t>http://</a:t>
            </a:r>
            <a:r>
              <a:rPr lang="en-US" dirty="0" smtClean="0">
                <a:hlinkClick r:id="rId3"/>
              </a:rPr>
              <a:t>www.nsfgrfp.org/how_to_apply</a:t>
            </a:r>
            <a:endParaRPr lang="en-US" dirty="0" smtClean="0"/>
          </a:p>
          <a:p>
            <a:pPr>
              <a:buNone/>
            </a:pPr>
            <a:endParaRPr lang="en-US" dirty="0" smtClean="0"/>
          </a:p>
          <a:p>
            <a:r>
              <a:rPr lang="en-US" dirty="0" smtClean="0"/>
              <a:t>Tips for Applying: </a:t>
            </a:r>
            <a:r>
              <a:rPr lang="en-US" dirty="0" smtClean="0">
                <a:hlinkClick r:id="rId4"/>
              </a:rPr>
              <a:t>http://www.nsfgrfp.org/applicant_resources/tips_for_applying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National Science Foundation Graduate Research Fellowship</a:t>
            </a:r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Personal Statement Essay</a:t>
            </a:r>
          </a:p>
          <a:p>
            <a:r>
              <a:rPr lang="en-US" dirty="0" smtClean="0"/>
              <a:t>Previous Research Experience Essay</a:t>
            </a:r>
          </a:p>
          <a:p>
            <a:r>
              <a:rPr lang="en-US" dirty="0" smtClean="0"/>
              <a:t>Proposed Plan of Research</a:t>
            </a:r>
          </a:p>
          <a:p>
            <a:r>
              <a:rPr lang="en-US" dirty="0" smtClean="0"/>
              <a:t>Three Reference Letters</a:t>
            </a:r>
          </a:p>
          <a:p>
            <a:r>
              <a:rPr lang="en-US" dirty="0" smtClean="0"/>
              <a:t>Academic Transcripts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NSF-GRF Application Materials</a:t>
            </a:r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smtClean="0"/>
              <a:t>Why are you fascinated by your research area?</a:t>
            </a:r>
          </a:p>
          <a:p>
            <a:pPr>
              <a:buNone/>
            </a:pPr>
            <a:endParaRPr lang="en-US" dirty="0" smtClean="0"/>
          </a:p>
          <a:p>
            <a:r>
              <a:rPr lang="en-US" dirty="0" smtClean="0"/>
              <a:t>What examples of leadership skills and unique characteristics do you bring to your chosen field?</a:t>
            </a:r>
          </a:p>
          <a:p>
            <a:pPr>
              <a:buNone/>
            </a:pPr>
            <a:endParaRPr lang="en-US" dirty="0" smtClean="0"/>
          </a:p>
          <a:p>
            <a:r>
              <a:rPr lang="en-US" dirty="0" smtClean="0"/>
              <a:t>What personal and individual strengths do you have that make you a qualified applicant?</a:t>
            </a:r>
          </a:p>
          <a:p>
            <a:pPr>
              <a:buNone/>
            </a:pPr>
            <a:endParaRPr lang="en-US" dirty="0" smtClean="0"/>
          </a:p>
          <a:p>
            <a:r>
              <a:rPr lang="en-US" dirty="0" smtClean="0"/>
              <a:t>How will receiving the fellowship contribute to your career goals? </a:t>
            </a:r>
          </a:p>
          <a:p>
            <a:pPr>
              <a:buNone/>
            </a:pPr>
            <a:endParaRPr lang="en-US" dirty="0" smtClean="0"/>
          </a:p>
          <a:p>
            <a:r>
              <a:rPr lang="en-US" dirty="0" smtClean="0"/>
              <a:t>How does the information in your personal statement address the Intellectual Merit and Broader Impact criteria?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Personal Statement Essay</a:t>
            </a:r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What are all of your applicable experiences?</a:t>
            </a:r>
          </a:p>
          <a:p>
            <a:pPr>
              <a:buNone/>
            </a:pPr>
            <a:endParaRPr lang="en-US" dirty="0" smtClean="0"/>
          </a:p>
          <a:p>
            <a:r>
              <a:rPr lang="en-US" dirty="0" smtClean="0"/>
              <a:t>For each experience, what were the key questions, methodology, findings, and conclusions?</a:t>
            </a:r>
          </a:p>
          <a:p>
            <a:pPr>
              <a:buNone/>
            </a:pPr>
            <a:endParaRPr lang="en-US" dirty="0" smtClean="0"/>
          </a:p>
          <a:p>
            <a:r>
              <a:rPr lang="en-US" dirty="0" smtClean="0"/>
              <a:t>Did you work in a team or independently?</a:t>
            </a:r>
          </a:p>
          <a:p>
            <a:pPr>
              <a:buNone/>
            </a:pPr>
            <a:endParaRPr lang="en-US" dirty="0" smtClean="0"/>
          </a:p>
          <a:p>
            <a:r>
              <a:rPr lang="en-US" dirty="0" smtClean="0"/>
              <a:t>How did you assist in the analysis of the results?</a:t>
            </a:r>
          </a:p>
          <a:p>
            <a:pPr>
              <a:buNone/>
            </a:pPr>
            <a:endParaRPr lang="en-US" dirty="0" smtClean="0"/>
          </a:p>
          <a:p>
            <a:r>
              <a:rPr lang="en-US" dirty="0" smtClean="0"/>
              <a:t>How did your activities address the Intellectual Merit and Broader Impact criteria?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Previous Research Experience Essay</a:t>
            </a:r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4995672"/>
          </a:xfrm>
        </p:spPr>
        <p:txBody>
          <a:bodyPr>
            <a:normAutofit fontScale="70000" lnSpcReduction="20000"/>
          </a:bodyPr>
          <a:lstStyle/>
          <a:p>
            <a:r>
              <a:rPr lang="en-US" dirty="0" smtClean="0"/>
              <a:t>What issues in the scientific community are you most passionate about?</a:t>
            </a:r>
          </a:p>
          <a:p>
            <a:pPr>
              <a:buNone/>
            </a:pPr>
            <a:endParaRPr lang="en-US" dirty="0" smtClean="0"/>
          </a:p>
          <a:p>
            <a:r>
              <a:rPr lang="en-US" dirty="0" smtClean="0"/>
              <a:t>Do you possess the technical knowledge and skills necessary for conducting this work, or will you have sufficient mentoring and training to complete the study?</a:t>
            </a:r>
          </a:p>
          <a:p>
            <a:pPr>
              <a:buNone/>
            </a:pPr>
            <a:endParaRPr lang="en-US" dirty="0" smtClean="0"/>
          </a:p>
          <a:p>
            <a:r>
              <a:rPr lang="en-US" dirty="0" smtClean="0"/>
              <a:t>Is this plan feasible for the allotted time and institutional resources?</a:t>
            </a:r>
          </a:p>
          <a:p>
            <a:pPr>
              <a:buNone/>
            </a:pPr>
            <a:endParaRPr lang="en-US" dirty="0" smtClean="0"/>
          </a:p>
          <a:p>
            <a:r>
              <a:rPr lang="en-US" dirty="0" smtClean="0"/>
              <a:t>How will your research contribute to the “big picture” outside the academic context?</a:t>
            </a:r>
          </a:p>
          <a:p>
            <a:pPr>
              <a:buNone/>
            </a:pPr>
            <a:endParaRPr lang="en-US" dirty="0" smtClean="0"/>
          </a:p>
          <a:p>
            <a:r>
              <a:rPr lang="en-US" dirty="0" smtClean="0"/>
              <a:t>How can you draft a plan using the guidelines presented in the essay instructions?</a:t>
            </a:r>
          </a:p>
          <a:p>
            <a:pPr>
              <a:buNone/>
            </a:pPr>
            <a:endParaRPr lang="en-US" dirty="0" smtClean="0"/>
          </a:p>
          <a:p>
            <a:r>
              <a:rPr lang="en-US" dirty="0" smtClean="0"/>
              <a:t>How does your proposed research address the Intellectual Merit and Broader Impact criteria?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Proposed Plan of Research</a:t>
            </a:r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Choose faculty/mentors who are familiar with your research/work outside of traditional classroom activities.</a:t>
            </a:r>
          </a:p>
          <a:p>
            <a:pPr>
              <a:buNone/>
            </a:pPr>
            <a:endParaRPr lang="en-US" dirty="0" smtClean="0"/>
          </a:p>
          <a:p>
            <a:r>
              <a:rPr lang="en-US" dirty="0" smtClean="0"/>
              <a:t>Provide recommenders with some background information about the program and criteria for letters of reference.</a:t>
            </a:r>
          </a:p>
          <a:p>
            <a:pPr>
              <a:buNone/>
            </a:pPr>
            <a:endParaRPr lang="en-US" dirty="0" smtClean="0"/>
          </a:p>
          <a:p>
            <a:r>
              <a:rPr lang="en-US" dirty="0" smtClean="0"/>
              <a:t>Provide recommenders with additional information about yourself: CV, professional activities, etc.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Reference Letters/Transcripts</a:t>
            </a:r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4876800"/>
          </a:xfrm>
        </p:spPr>
        <p:txBody>
          <a:bodyPr>
            <a:normAutofit fontScale="70000" lnSpcReduction="20000"/>
          </a:bodyPr>
          <a:lstStyle/>
          <a:p>
            <a:r>
              <a:rPr lang="en-US" b="1" dirty="0" smtClean="0">
                <a:hlinkClick r:id="rId2"/>
              </a:rPr>
              <a:t>Intellectual </a:t>
            </a:r>
            <a:r>
              <a:rPr lang="en-US" b="1" dirty="0" smtClean="0">
                <a:hlinkClick r:id="rId2"/>
              </a:rPr>
              <a:t>Merit</a:t>
            </a:r>
            <a:endParaRPr lang="en-US" dirty="0" smtClean="0"/>
          </a:p>
          <a:p>
            <a:pPr lvl="1"/>
            <a:r>
              <a:rPr lang="en-US" dirty="0" smtClean="0"/>
              <a:t>How important is the proposed activity to advancing knowledge and understanding within its own field or across different fields?</a:t>
            </a:r>
          </a:p>
          <a:p>
            <a:pPr lvl="1"/>
            <a:r>
              <a:rPr lang="en-US" dirty="0" smtClean="0"/>
              <a:t>How well qualified is the proposer (individual or team) to conduct the project? (If appropriate, the reviewer will comment on the quality of prior work.)</a:t>
            </a:r>
          </a:p>
          <a:p>
            <a:pPr lvl="1"/>
            <a:r>
              <a:rPr lang="en-US" dirty="0" smtClean="0"/>
              <a:t>To what extent does the proposed activity suggest and explore creative, original, or potentially transformative concepts?</a:t>
            </a:r>
          </a:p>
          <a:p>
            <a:pPr lvl="1"/>
            <a:r>
              <a:rPr lang="en-US" dirty="0" smtClean="0"/>
              <a:t>How well conceived and organized is the proposed activity?</a:t>
            </a:r>
          </a:p>
          <a:p>
            <a:pPr lvl="1"/>
            <a:r>
              <a:rPr lang="en-US" dirty="0" smtClean="0"/>
              <a:t>Is there sufficient access to resources</a:t>
            </a:r>
            <a:r>
              <a:rPr lang="en-US" dirty="0" smtClean="0"/>
              <a:t>?</a:t>
            </a:r>
            <a:endParaRPr lang="en-US" dirty="0" smtClean="0"/>
          </a:p>
          <a:p>
            <a:r>
              <a:rPr lang="en-US" b="1" dirty="0" smtClean="0">
                <a:hlinkClick r:id="rId2"/>
              </a:rPr>
              <a:t>Broader </a:t>
            </a:r>
            <a:r>
              <a:rPr lang="en-US" b="1" dirty="0" smtClean="0">
                <a:hlinkClick r:id="rId2"/>
              </a:rPr>
              <a:t>Impacts</a:t>
            </a:r>
            <a:r>
              <a:rPr lang="en-US" dirty="0" smtClean="0"/>
              <a:t> </a:t>
            </a:r>
            <a:r>
              <a:rPr lang="en-US" dirty="0" smtClean="0"/>
              <a:t>– Activities and projects that:</a:t>
            </a:r>
          </a:p>
          <a:p>
            <a:pPr lvl="1"/>
            <a:r>
              <a:rPr lang="en-US" dirty="0" smtClean="0"/>
              <a:t>How well does the activity advance discovery and understanding while promoting teaching, training, and learning?</a:t>
            </a:r>
          </a:p>
          <a:p>
            <a:pPr lvl="1"/>
            <a:r>
              <a:rPr lang="en-US" dirty="0" smtClean="0"/>
              <a:t>How well does the proposed activity broaden the participation of underrepresented groups (e.g., gender, ethnicity, disability, geographic, etc.)?</a:t>
            </a:r>
          </a:p>
          <a:p>
            <a:pPr lvl="1"/>
            <a:r>
              <a:rPr lang="en-US" dirty="0" smtClean="0"/>
              <a:t>To what extent will it enhance the infrastructure for research and education, such as facilities, instrumentation, networks, and partnerships?</a:t>
            </a:r>
          </a:p>
          <a:p>
            <a:pPr lvl="1"/>
            <a:r>
              <a:rPr lang="en-US" dirty="0" smtClean="0"/>
              <a:t>Will the results be disseminated broadly to enhance scientific and technological understanding?</a:t>
            </a:r>
          </a:p>
          <a:p>
            <a:pPr lvl="1"/>
            <a:r>
              <a:rPr lang="en-US" dirty="0" smtClean="0"/>
              <a:t>What may be the benefits of the proposed activity to society?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sz="3200" dirty="0" smtClean="0"/>
              <a:t>Intellectual Merit and Broader Impact Criteria </a:t>
            </a:r>
            <a:r>
              <a:rPr lang="en-US" sz="2200" dirty="0" smtClean="0">
                <a:hlinkClick r:id="rId2"/>
              </a:rPr>
              <a:t>http</a:t>
            </a:r>
            <a:r>
              <a:rPr lang="en-US" sz="2200" dirty="0" smtClean="0">
                <a:hlinkClick r:id="rId2"/>
              </a:rPr>
              <a:t>://www.nsfgrfp.org/how_to_apply/review_criteria</a:t>
            </a:r>
            <a:endParaRPr lang="en-US" sz="2200" dirty="0"/>
          </a:p>
        </p:txBody>
      </p:sp>
      <p:sp>
        <p:nvSpPr>
          <p:cNvPr id="4" name="TextBox 3"/>
          <p:cNvSpPr txBox="1"/>
          <p:nvPr/>
        </p:nvSpPr>
        <p:spPr>
          <a:xfrm>
            <a:off x="3810000" y="5943600"/>
            <a:ext cx="5257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hlinkClick r:id="rId3"/>
              </a:rPr>
              <a:t>http://www.nsf.gov/nsb/publications/2011/meritreviewcriteria.pdf</a:t>
            </a:r>
            <a:endParaRPr 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r>
              <a:rPr lang="en-US" dirty="0" smtClean="0"/>
              <a:t>Pathways to Science: </a:t>
            </a:r>
            <a:r>
              <a:rPr lang="en-US" sz="2000" dirty="0" smtClean="0">
                <a:hlinkClick r:id="rId2"/>
              </a:rPr>
              <a:t>http</a:t>
            </a:r>
            <a:r>
              <a:rPr lang="en-US" sz="2000" dirty="0" smtClean="0">
                <a:hlinkClick r:id="rId2"/>
              </a:rPr>
              <a:t>://</a:t>
            </a:r>
            <a:r>
              <a:rPr lang="en-US" sz="2000" dirty="0" smtClean="0">
                <a:hlinkClick r:id="rId2"/>
              </a:rPr>
              <a:t>www.pathwaystoscience.org/Grad.asp</a:t>
            </a:r>
            <a:endParaRPr lang="en-US" sz="2000" dirty="0" smtClean="0"/>
          </a:p>
          <a:p>
            <a:r>
              <a:rPr lang="en-US" dirty="0" smtClean="0"/>
              <a:t>NSF Information for Grad Students: </a:t>
            </a:r>
            <a:r>
              <a:rPr lang="en-US" sz="2000" dirty="0" smtClean="0">
                <a:hlinkClick r:id="rId3"/>
              </a:rPr>
              <a:t>http</a:t>
            </a:r>
            <a:r>
              <a:rPr lang="en-US" sz="2000" dirty="0" smtClean="0">
                <a:hlinkClick r:id="rId3"/>
              </a:rPr>
              <a:t>://</a:t>
            </a:r>
            <a:r>
              <a:rPr lang="en-US" sz="2000" dirty="0" smtClean="0">
                <a:hlinkClick r:id="rId3"/>
              </a:rPr>
              <a:t>www.nsf.gov/funding/education.jsp?fund_type=2</a:t>
            </a:r>
            <a:endParaRPr lang="en-US" sz="2000" dirty="0" smtClean="0"/>
          </a:p>
          <a:p>
            <a:r>
              <a:rPr lang="en-US" dirty="0" smtClean="0"/>
              <a:t>McNair Scholars Program: </a:t>
            </a:r>
            <a:r>
              <a:rPr lang="en-US" sz="2000" dirty="0" smtClean="0">
                <a:hlinkClick r:id="rId4"/>
              </a:rPr>
              <a:t>http</a:t>
            </a:r>
            <a:r>
              <a:rPr lang="en-US" sz="2000" dirty="0" smtClean="0">
                <a:hlinkClick r:id="rId4"/>
              </a:rPr>
              <a:t>://mcnairscholars.com/funding</a:t>
            </a:r>
            <a:r>
              <a:rPr lang="en-US" dirty="0" smtClean="0">
                <a:hlinkClick r:id="rId4"/>
              </a:rPr>
              <a:t>/</a:t>
            </a:r>
            <a:endParaRPr lang="en-US" dirty="0" smtClean="0"/>
          </a:p>
          <a:p>
            <a:r>
              <a:rPr lang="en-US" dirty="0" smtClean="0"/>
              <a:t>Environmental Protection Agency</a:t>
            </a:r>
          </a:p>
          <a:p>
            <a:r>
              <a:rPr lang="en-US" dirty="0" smtClean="0"/>
              <a:t>National Defense Science &amp; Engineering Fellowship Program</a:t>
            </a:r>
          </a:p>
          <a:p>
            <a:r>
              <a:rPr lang="en-US" dirty="0" smtClean="0"/>
              <a:t>Science, Mathematics &amp; Research for Transformation (SMART) Scholarship</a:t>
            </a:r>
          </a:p>
          <a:p>
            <a:r>
              <a:rPr lang="en-US" dirty="0" smtClean="0"/>
              <a:t>Department of Energy Computational Science Graduate Fellowship</a:t>
            </a:r>
          </a:p>
          <a:p>
            <a:r>
              <a:rPr lang="en-US" dirty="0" smtClean="0"/>
              <a:t>The National Research Council (NRC) Graduate Research Awards</a:t>
            </a:r>
          </a:p>
          <a:p>
            <a:r>
              <a:rPr lang="en-US" dirty="0" smtClean="0"/>
              <a:t>Google PhD Fellowship</a:t>
            </a:r>
          </a:p>
          <a:p>
            <a:r>
              <a:rPr lang="en-US" dirty="0" smtClean="0"/>
              <a:t>Microsoft Research Fellowship</a:t>
            </a:r>
          </a:p>
          <a:p>
            <a:r>
              <a:rPr lang="en-US" dirty="0" smtClean="0"/>
              <a:t>The Whitaker Foundation (graduate fellowships in biomedical engineering)</a:t>
            </a:r>
          </a:p>
          <a:p>
            <a:r>
              <a:rPr lang="en-US" dirty="0" smtClean="0"/>
              <a:t>Fannie &amp; John Hertz Foundation Fellowships (applied physical sciences)</a:t>
            </a:r>
          </a:p>
          <a:p>
            <a:r>
              <a:rPr lang="en-US" dirty="0" smtClean="0"/>
              <a:t>UNCF/MERCK Graduate Science Research Dissertation Fellowships (</a:t>
            </a:r>
            <a:r>
              <a:rPr lang="en-US" dirty="0" err="1" smtClean="0"/>
              <a:t>Af</a:t>
            </a:r>
            <a:r>
              <a:rPr lang="en-US" dirty="0" smtClean="0"/>
              <a:t>.-Americans in life/physical sciences)</a:t>
            </a:r>
          </a:p>
          <a:p>
            <a:r>
              <a:rPr lang="en-US" dirty="0" smtClean="0"/>
              <a:t>Natural Sciences and Engineering Research Council (NSERC)</a:t>
            </a:r>
          </a:p>
          <a:p>
            <a:r>
              <a:rPr lang="en-US" dirty="0" smtClean="0"/>
              <a:t>American Geological Institute Minority Participation Program</a:t>
            </a:r>
          </a:p>
          <a:p>
            <a:r>
              <a:rPr lang="en-US" dirty="0" smtClean="0"/>
              <a:t>Ford Foundation Minority Fellowships</a:t>
            </a:r>
          </a:p>
          <a:p>
            <a:r>
              <a:rPr lang="en-US" dirty="0" smtClean="0"/>
              <a:t>Gates Millennium Scholars Program</a:t>
            </a:r>
          </a:p>
          <a:p>
            <a:r>
              <a:rPr lang="en-US" dirty="0" smtClean="0"/>
              <a:t>AT&amp;T Laboratories Fellowship Program</a:t>
            </a:r>
          </a:p>
          <a:p>
            <a:r>
              <a:rPr lang="en-US" dirty="0" smtClean="0"/>
              <a:t>National Consortium for Graduate Degrees for Minorities in Engineering and Science, Inc.</a:t>
            </a:r>
          </a:p>
          <a:p>
            <a:r>
              <a:rPr lang="en-US" dirty="0" smtClean="0"/>
              <a:t>National Hispanic Scholarship Fund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Additional Graduate Fellowship Programs</a:t>
            </a:r>
            <a:endParaRPr lang="en-US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54</TotalTime>
  <Words>687</Words>
  <Application>Microsoft Office PowerPoint</Application>
  <PresentationFormat>On-screen Show (4:3)</PresentationFormat>
  <Paragraphs>88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Concourse</vt:lpstr>
      <vt:lpstr>Graduate Research Fellowships</vt:lpstr>
      <vt:lpstr>National Science Foundation Graduate Research Fellowship</vt:lpstr>
      <vt:lpstr>NSF-GRF Application Materials</vt:lpstr>
      <vt:lpstr>Personal Statement Essay</vt:lpstr>
      <vt:lpstr>Previous Research Experience Essay</vt:lpstr>
      <vt:lpstr>Proposed Plan of Research</vt:lpstr>
      <vt:lpstr>Reference Letters/Transcripts</vt:lpstr>
      <vt:lpstr>Intellectual Merit and Broader Impact Criteria http://www.nsfgrfp.org/how_to_apply/review_criteria</vt:lpstr>
      <vt:lpstr>Additional Graduate Fellowship Programs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Graduate Research Fellowships</dc:title>
  <dc:creator>Eugene Fiorini</dc:creator>
  <cp:lastModifiedBy>Eugene Fiorini</cp:lastModifiedBy>
  <cp:revision>10</cp:revision>
  <dcterms:created xsi:type="dcterms:W3CDTF">2013-07-12T16:13:27Z</dcterms:created>
  <dcterms:modified xsi:type="dcterms:W3CDTF">2013-07-12T17:07:45Z</dcterms:modified>
</cp:coreProperties>
</file>